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5" r:id="rId11"/>
    <p:sldId id="268" r:id="rId12"/>
    <p:sldId id="274" r:id="rId13"/>
    <p:sldId id="278" r:id="rId14"/>
    <p:sldId id="279" r:id="rId15"/>
    <p:sldId id="275" r:id="rId16"/>
    <p:sldId id="277" r:id="rId17"/>
    <p:sldId id="281" r:id="rId18"/>
    <p:sldId id="280" r:id="rId19"/>
    <p:sldId id="276" r:id="rId20"/>
    <p:sldId id="284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5"/>
    <p:restoredTop sz="50086"/>
  </p:normalViewPr>
  <p:slideViewPr>
    <p:cSldViewPr>
      <p:cViewPr varScale="1">
        <p:scale>
          <a:sx n="46" d="100"/>
          <a:sy n="46" d="100"/>
        </p:scale>
        <p:origin x="18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0170F-220F-4524-B971-FB556D99112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B064-380F-4456-B112-F5839554D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FD090-F182-49A0-A9CD-59E8EB9F67E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5382-B978-4631-B96E-09608748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Attitude carried over from the Crusades</a:t>
            </a:r>
          </a:p>
          <a:p>
            <a:r>
              <a:rPr lang="en-US" dirty="0" smtClean="0"/>
              <a:t>Caravel made it easier to</a:t>
            </a:r>
            <a:r>
              <a:rPr lang="en-US" baseline="0" dirty="0" smtClean="0"/>
              <a:t> sail – combined triangle sails with square sails – also had better rudders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5382-B978-4631-B96E-096087486D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6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Scurvy – lack of vitamin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5382-B978-4631-B96E-096087486D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 than return</a:t>
            </a:r>
            <a:r>
              <a:rPr lang="en-US" baseline="0" dirty="0" smtClean="0"/>
              <a:t> directly </a:t>
            </a:r>
            <a:r>
              <a:rPr lang="en-US" baseline="0" smtClean="0"/>
              <a:t>to Spain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5382-B978-4631-B96E-096087486D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475B-68CD-455B-BD13-9F4817325F8B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FE18-CCEE-41CE-B5D3-0FF8AEADC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Afonso_de_Albuquerque.jpg" TargetMode="Externa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b/b9/Flag_Portugal_(1578).svg" TargetMode="Externa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Portugal_Imp%C3%A9rio_total.png" TargetMode="Externa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torck,_Four_Days_Battle.jpg" TargetMode="Externa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en.wikipedia.org/wiki/Image:Malinche_Tlaxcala.jpg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Karl_V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en.wikipedia.org/wiki/Image:Quetzalcoatl_telleriano.jpg" TargetMode="External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Jaguar_warrior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panish_Empire-World_Map.png" TargetMode="Externa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Mendoza_HumanSacrifice.jpg" TargetMode="Externa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panish_Empire-World_Map.png" TargetMode="Externa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-381000"/>
            <a:ext cx="7772400" cy="1470025"/>
          </a:xfrm>
        </p:spPr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12290" name="Picture 2" descr="http://www.solarnavigator.net/history/explorers_history/santa_maria_pinta_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5312916" cy="4038600"/>
          </a:xfrm>
          <a:prstGeom prst="rect">
            <a:avLst/>
          </a:prstGeom>
          <a:noFill/>
        </p:spPr>
      </p:pic>
      <p:pic>
        <p:nvPicPr>
          <p:cNvPr id="12292" name="Picture 4" descr="http://blogs.jobdig.com/wwds/files/2007/05/older-columb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3467100" cy="4762500"/>
          </a:xfrm>
          <a:prstGeom prst="rect">
            <a:avLst/>
          </a:prstGeom>
          <a:noFill/>
        </p:spPr>
      </p:pic>
      <p:pic>
        <p:nvPicPr>
          <p:cNvPr id="12294" name="Picture 6" descr="http://www.wpclipart.com/famous/explorer/Marco_Pol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296227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The Search for 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5943600"/>
          </a:xfrm>
        </p:spPr>
        <p:txBody>
          <a:bodyPr/>
          <a:lstStyle/>
          <a:p>
            <a:r>
              <a:rPr lang="en-US" dirty="0" smtClean="0"/>
              <a:t>Magellan – set sail with 5 ships</a:t>
            </a:r>
          </a:p>
          <a:p>
            <a:pPr lvl="1"/>
            <a:r>
              <a:rPr lang="en-US" dirty="0" smtClean="0"/>
              <a:t>Sailed to the tip of South America</a:t>
            </a:r>
          </a:p>
          <a:p>
            <a:pPr lvl="1"/>
            <a:r>
              <a:rPr lang="en-US" dirty="0" smtClean="0"/>
              <a:t>Discovered the Pacific Ocean</a:t>
            </a:r>
          </a:p>
          <a:p>
            <a:pPr lvl="1"/>
            <a:r>
              <a:rPr lang="en-US" dirty="0" smtClean="0"/>
              <a:t>Pacific means peaceful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anted to circumnavigate the globe</a:t>
            </a:r>
          </a:p>
          <a:p>
            <a:pPr lvl="1"/>
            <a:r>
              <a:rPr lang="en-US" dirty="0" smtClean="0"/>
              <a:t>Go all the way around</a:t>
            </a:r>
            <a:endParaRPr lang="en-US" dirty="0"/>
          </a:p>
        </p:txBody>
      </p:sp>
      <p:pic>
        <p:nvPicPr>
          <p:cNvPr id="24578" name="Picture 2" descr="http://home.earthlink.net/~cyberkiwi/soldiers/magel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838200"/>
            <a:ext cx="2857500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Magellan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In Groups of 2 discuss the Magellan reading and answer the questions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Asian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Portugal and Asian trade</a:t>
            </a:r>
          </a:p>
          <a:p>
            <a:pPr lvl="1"/>
            <a:r>
              <a:rPr lang="en-US" dirty="0" smtClean="0"/>
              <a:t>Alfonso Albuquerque</a:t>
            </a:r>
          </a:p>
          <a:p>
            <a:pPr lvl="2"/>
            <a:r>
              <a:rPr lang="en-US" dirty="0" smtClean="0"/>
              <a:t>Fleet commander</a:t>
            </a:r>
          </a:p>
          <a:p>
            <a:pPr lvl="1"/>
            <a:r>
              <a:rPr lang="en-US" dirty="0" smtClean="0"/>
              <a:t>Albuquerque crushed most fleets at seas</a:t>
            </a:r>
          </a:p>
          <a:p>
            <a:pPr lvl="1"/>
            <a:r>
              <a:rPr lang="en-US" dirty="0" smtClean="0"/>
              <a:t>He conquered many African coastal cities</a:t>
            </a:r>
          </a:p>
          <a:p>
            <a:pPr lvl="2"/>
            <a:r>
              <a:rPr lang="en-US" dirty="0" smtClean="0"/>
              <a:t>These cities became outposts to supply his ships</a:t>
            </a:r>
          </a:p>
        </p:txBody>
      </p:sp>
      <p:pic>
        <p:nvPicPr>
          <p:cNvPr id="4098" name="Picture 2" descr="Afonso de Albuquerque">
            <a:hlinkClick r:id="rId2" tooltip="Afonso de Albuquerqu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2514600" cy="31572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Asian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5867400"/>
          </a:xfrm>
        </p:spPr>
        <p:txBody>
          <a:bodyPr/>
          <a:lstStyle/>
          <a:p>
            <a:r>
              <a:rPr lang="en-US" dirty="0" smtClean="0"/>
              <a:t>Portugal controlled the spice trade with Asia for most of the 1500’s</a:t>
            </a:r>
          </a:p>
          <a:p>
            <a:r>
              <a:rPr lang="en-US" dirty="0" smtClean="0"/>
              <a:t>1521 – Spain seizes the Philippines</a:t>
            </a:r>
          </a:p>
          <a:p>
            <a:pPr lvl="1"/>
            <a:r>
              <a:rPr lang="en-US" dirty="0" smtClean="0"/>
              <a:t>Wanted to spread Christianity</a:t>
            </a:r>
          </a:p>
          <a:p>
            <a:pPr lvl="1"/>
            <a:r>
              <a:rPr lang="en-US" dirty="0" smtClean="0"/>
              <a:t>Helped create a link for Spain’s overseas trading empire</a:t>
            </a:r>
          </a:p>
          <a:p>
            <a:endParaRPr lang="en-US" dirty="0"/>
          </a:p>
        </p:txBody>
      </p:sp>
      <p:pic>
        <p:nvPicPr>
          <p:cNvPr id="38914" name="Picture 2" descr="Image:Flag Portugal (1578)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3657600" cy="2436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An anachronous map of the Portuguese Empire (1415-1999). Red - actual possessions; Pink - explorations, areas of influence and trade and claims of sovereignty; Blue - main sea explorations, routes and areas of influence. The disputed discovery of Australia is not shown.">
            <a:hlinkClick r:id="rId2" tooltip="An anachronous map of the Portuguese Empire (1415-1999). Red - actual possessions; Pink - explorations, areas of influence and trade and claims of sovereignty; Blue - main sea explorations, routes and areas of influence. The disputed discovery of Australia is not shown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599"/>
            <a:ext cx="9020094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Asian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257800" cy="5943600"/>
          </a:xfrm>
        </p:spPr>
        <p:txBody>
          <a:bodyPr/>
          <a:lstStyle/>
          <a:p>
            <a:r>
              <a:rPr lang="en-US" dirty="0" smtClean="0"/>
              <a:t>The Dutch</a:t>
            </a:r>
          </a:p>
          <a:p>
            <a:pPr lvl="1"/>
            <a:r>
              <a:rPr lang="en-US" dirty="0" smtClean="0"/>
              <a:t>First to challenge the Portuguese at sea</a:t>
            </a:r>
          </a:p>
          <a:p>
            <a:pPr lvl="1"/>
            <a:r>
              <a:rPr lang="en-US" dirty="0" smtClean="0"/>
              <a:t>Also used military force to express their dominance</a:t>
            </a:r>
          </a:p>
          <a:p>
            <a:pPr lvl="1"/>
            <a:r>
              <a:rPr lang="en-US" dirty="0" smtClean="0"/>
              <a:t>Controlled the spice trade with Asia for most of the 1600’s</a:t>
            </a:r>
          </a:p>
          <a:p>
            <a:r>
              <a:rPr lang="en-US" dirty="0" smtClean="0"/>
              <a:t>English and French</a:t>
            </a:r>
          </a:p>
          <a:p>
            <a:pPr lvl="1"/>
            <a:r>
              <a:rPr lang="en-US" dirty="0" smtClean="0"/>
              <a:t>Controlled the seas in the 1700’s</a:t>
            </a:r>
            <a:endParaRPr lang="en-US" dirty="0"/>
          </a:p>
        </p:txBody>
      </p:sp>
      <p:pic>
        <p:nvPicPr>
          <p:cNvPr id="3074" name="Picture 2" descr="The Royal Prince and other vessels at the Four Days Fight, 11–14 June 1666 by Abraham Storck depicts a battle of the Second Anglo-Dutch War. In the foreground the Swiftsure with Berkeley sinks. On the right the grounded Prince Royal with admiral Ayscue surrenders by firing white smoke; de Ruyter on the Zeven Provinciën accepts. In between the Royal Charles can just be seen with a broken mast.">
            <a:hlinkClick r:id="rId2" tooltip="The Royal Prince and other vessels at the Four Days Fight, 11–14 June 1666 by Abraham Storck depicts a battle of the Second Anglo-Dutch War. In the foreground the Swiftsure with Berkeley sinks. On the right the grounded Prince Royal with admiral Ayscue surrenders by firing white smoke; de Ruyter on the Zeven Provinciën accepts. In between the Royal Charles can just be seen with a broken mast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212" y="1981200"/>
            <a:ext cx="4491788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US" dirty="0" smtClean="0"/>
              <a:t>The America’s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019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Spanish Conquistadors</a:t>
            </a:r>
          </a:p>
          <a:p>
            <a:pPr lvl="1"/>
            <a:r>
              <a:rPr lang="en-US" dirty="0" smtClean="0"/>
              <a:t>Means conquerors</a:t>
            </a:r>
          </a:p>
          <a:p>
            <a:r>
              <a:rPr lang="en-US" dirty="0" smtClean="0"/>
              <a:t>Led by </a:t>
            </a:r>
            <a:r>
              <a:rPr lang="en-US" dirty="0" err="1" smtClean="0"/>
              <a:t>Hernan</a:t>
            </a:r>
            <a:r>
              <a:rPr lang="en-US" dirty="0" smtClean="0"/>
              <a:t> Cortes</a:t>
            </a:r>
          </a:p>
          <a:p>
            <a:pPr lvl="1"/>
            <a:r>
              <a:rPr lang="en-US" dirty="0" smtClean="0"/>
              <a:t>Conquered large portions of south and north America</a:t>
            </a:r>
          </a:p>
          <a:p>
            <a:pPr lvl="1"/>
            <a:r>
              <a:rPr lang="en-US" dirty="0" smtClean="0"/>
              <a:t>Brought disease with them</a:t>
            </a:r>
          </a:p>
          <a:p>
            <a:pPr lvl="1"/>
            <a:r>
              <a:rPr lang="en-US" dirty="0" smtClean="0"/>
              <a:t>Native Americans had no immunity</a:t>
            </a:r>
          </a:p>
          <a:p>
            <a:r>
              <a:rPr lang="en-US" dirty="0" err="1" smtClean="0"/>
              <a:t>Malinche</a:t>
            </a:r>
            <a:endParaRPr lang="en-US" dirty="0" smtClean="0"/>
          </a:p>
          <a:p>
            <a:pPr lvl="1"/>
            <a:r>
              <a:rPr lang="en-US" dirty="0" smtClean="0"/>
              <a:t>Young Indian woman who helped translate for Cortes</a:t>
            </a:r>
          </a:p>
          <a:p>
            <a:pPr lvl="1"/>
            <a:r>
              <a:rPr lang="en-US" dirty="0" smtClean="0"/>
              <a:t>She helped Cortes form alliances with South American tribes</a:t>
            </a:r>
          </a:p>
          <a:p>
            <a:pPr lvl="1"/>
            <a:r>
              <a:rPr lang="en-US" dirty="0" smtClean="0"/>
              <a:t>These tribes, with Cortes, fought the Aztecs</a:t>
            </a:r>
          </a:p>
          <a:p>
            <a:endParaRPr lang="en-US" dirty="0"/>
          </a:p>
        </p:txBody>
      </p:sp>
      <p:pic>
        <p:nvPicPr>
          <p:cNvPr id="1028" name="Picture 4" descr="Emperor Charles V with Hound (1532), a painting by the 16th century artist Jakob Seisenegger.">
            <a:hlinkClick r:id="rId2" tooltip="Emperor Charles V with Hound (1532), a painting by the 16th century artist Jakob Seisenegger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943224"/>
            <a:ext cx="1905000" cy="3914776"/>
          </a:xfrm>
          <a:prstGeom prst="rect">
            <a:avLst/>
          </a:prstGeom>
          <a:noFill/>
        </p:spPr>
      </p:pic>
      <p:pic>
        <p:nvPicPr>
          <p:cNvPr id="1030" name="Picture 6" descr="La Malinche and Hernan Cortés in the city of Xaltelolco, in a drawing from the late 16th century codex History of Tlaxcala.">
            <a:hlinkClick r:id="rId4" tooltip="La Malinche and Hernan Cortés in the city of Xaltelolco, in a drawing from the late 16th century codex History of Tlaxcala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"/>
            <a:ext cx="3352800" cy="2724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Spaniards vs.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096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Aztec leader – </a:t>
            </a:r>
            <a:r>
              <a:rPr lang="en-US" dirty="0" err="1" smtClean="0"/>
              <a:t>Moctezuma</a:t>
            </a:r>
            <a:endParaRPr lang="en-US" dirty="0" smtClean="0"/>
          </a:p>
          <a:p>
            <a:pPr lvl="1"/>
            <a:r>
              <a:rPr lang="en-US" dirty="0" smtClean="0"/>
              <a:t>Welcomed Cortes</a:t>
            </a:r>
          </a:p>
          <a:p>
            <a:pPr lvl="1"/>
            <a:r>
              <a:rPr lang="en-US" dirty="0" smtClean="0"/>
              <a:t>Thought he may be the God-King Quetzalcoatl</a:t>
            </a:r>
          </a:p>
          <a:p>
            <a:pPr lvl="1"/>
            <a:r>
              <a:rPr lang="en-US" dirty="0" smtClean="0"/>
              <a:t>The Aztecs grew tired of the Spaniards and drove them from the city</a:t>
            </a:r>
          </a:p>
          <a:p>
            <a:pPr lvl="2"/>
            <a:r>
              <a:rPr lang="en-US" dirty="0" err="1" smtClean="0"/>
              <a:t>Moctezuma</a:t>
            </a:r>
            <a:r>
              <a:rPr lang="en-US" dirty="0" smtClean="0"/>
              <a:t> was killed during this battle</a:t>
            </a:r>
          </a:p>
          <a:p>
            <a:pPr lvl="1"/>
            <a:r>
              <a:rPr lang="en-US" dirty="0" smtClean="0"/>
              <a:t>Cortes counter attacks and takes the city of Tenochtitlan</a:t>
            </a:r>
          </a:p>
          <a:p>
            <a:pPr lvl="2"/>
            <a:r>
              <a:rPr lang="en-US" dirty="0" smtClean="0"/>
              <a:t>Spain then builds the city known as Mexico City</a:t>
            </a:r>
          </a:p>
          <a:p>
            <a:pPr lvl="1"/>
            <a:endParaRPr lang="en-US" dirty="0"/>
          </a:p>
        </p:txBody>
      </p:sp>
      <p:pic>
        <p:nvPicPr>
          <p:cNvPr id="40962" name="Picture 2" descr="Jaguar warrior, from the Codex Magliabechiano">
            <a:hlinkClick r:id="rId2" tooltip="Jaguar warrior, from the Codex Magliabechiano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505199"/>
            <a:ext cx="2857500" cy="3352801"/>
          </a:xfrm>
          <a:prstGeom prst="rect">
            <a:avLst/>
          </a:prstGeom>
          <a:noFill/>
        </p:spPr>
      </p:pic>
      <p:pic>
        <p:nvPicPr>
          <p:cNvPr id="40964" name="Picture 4" descr="Quetzalcoatl depicted as a snake devouring a man, from the Codex Telleriano-Remensis.">
            <a:hlinkClick r:id="rId4" tooltip="Quetzalcoatl depicted as a snake devouring a man, from the Codex Telleriano-Remensis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879729"/>
            <a:ext cx="3048000" cy="25968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Regions that have been under Spanish rule at some time in history.">
            <a:hlinkClick r:id="rId2" tooltip="Regions that have been under Spanish rule at some time in history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2291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8674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military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Division of South and North American tribes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Native Americans believed it was the end of the world</a:t>
            </a:r>
            <a:endParaRPr lang="en-US" dirty="0"/>
          </a:p>
        </p:txBody>
      </p:sp>
      <p:pic>
        <p:nvPicPr>
          <p:cNvPr id="2050" name="Picture 2" descr="Human sacrifice as shown in the Codex Magliabechiano.">
            <a:hlinkClick r:id="rId2" tooltip="Human sacrifice as shown in the Codex Magliabechiano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913" y="1828800"/>
            <a:ext cx="3617087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Search for 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Spices were extremely valuable</a:t>
            </a:r>
          </a:p>
          <a:p>
            <a:pPr lvl="1"/>
            <a:r>
              <a:rPr lang="en-US" sz="2400" dirty="0" smtClean="0"/>
              <a:t>Cinnamon, cloves, nutmeg and pepper</a:t>
            </a:r>
          </a:p>
          <a:p>
            <a:r>
              <a:rPr lang="en-US" sz="2400" dirty="0" smtClean="0"/>
              <a:t>Europeans explore the seas</a:t>
            </a:r>
          </a:p>
          <a:p>
            <a:pPr lvl="1"/>
            <a:r>
              <a:rPr lang="en-US" sz="2400" dirty="0" smtClean="0"/>
              <a:t>Motives</a:t>
            </a:r>
          </a:p>
          <a:p>
            <a:pPr lvl="2"/>
            <a:r>
              <a:rPr lang="en-US" dirty="0" smtClean="0"/>
              <a:t>Europeans wanted direct access to the Asian trade market</a:t>
            </a:r>
          </a:p>
          <a:p>
            <a:pPr lvl="2"/>
            <a:r>
              <a:rPr lang="en-US" dirty="0" smtClean="0"/>
              <a:t>Wanted to bypass the Mediterranean Sea</a:t>
            </a:r>
          </a:p>
          <a:p>
            <a:pPr lvl="2"/>
            <a:r>
              <a:rPr lang="en-US" dirty="0" smtClean="0"/>
              <a:t>Desire to learn more about the lands outside of Europe </a:t>
            </a:r>
          </a:p>
          <a:p>
            <a:pPr lvl="1"/>
            <a:r>
              <a:rPr lang="en-US" sz="2400" dirty="0" smtClean="0"/>
              <a:t>Improved Technology</a:t>
            </a:r>
          </a:p>
          <a:p>
            <a:pPr lvl="2"/>
            <a:r>
              <a:rPr lang="en-US" dirty="0" smtClean="0"/>
              <a:t>Cartographers – more accurate maps</a:t>
            </a:r>
          </a:p>
          <a:p>
            <a:pPr lvl="2"/>
            <a:r>
              <a:rPr lang="en-US" dirty="0" smtClean="0"/>
              <a:t>Astrolabe -  determine latitude at sea</a:t>
            </a:r>
          </a:p>
          <a:p>
            <a:pPr lvl="2"/>
            <a:r>
              <a:rPr lang="en-US" dirty="0" smtClean="0"/>
              <a:t>Caravel -  improved sailing ships</a:t>
            </a:r>
          </a:p>
        </p:txBody>
      </p:sp>
      <p:pic>
        <p:nvPicPr>
          <p:cNvPr id="1026" name="Picture 2" descr="http://www.geocities.com/RodeoDrive/9457/astrolab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350" y="990600"/>
            <a:ext cx="3045650" cy="2695575"/>
          </a:xfrm>
          <a:prstGeom prst="rect">
            <a:avLst/>
          </a:prstGeom>
          <a:noFill/>
        </p:spPr>
      </p:pic>
      <p:pic>
        <p:nvPicPr>
          <p:cNvPr id="1028" name="Picture 4" descr="http://nautarch.tamu.edu/shiplab/01George/pictures/caravel%20images%20main/land-col-3-mastedcaravel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686" y="4800601"/>
            <a:ext cx="3272314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Regions that have been under Spanish rule at some time in history.">
            <a:hlinkClick r:id="rId2" tooltip="Regions that have been under Spanish rule at some time in history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2291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Spanish Colonies in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705600" cy="5943600"/>
          </a:xfrm>
        </p:spPr>
        <p:txBody>
          <a:bodyPr/>
          <a:lstStyle/>
          <a:p>
            <a:r>
              <a:rPr lang="en-US" dirty="0" smtClean="0"/>
              <a:t>Spain divided their territories into 5 different areas</a:t>
            </a:r>
          </a:p>
          <a:p>
            <a:pPr lvl="1"/>
            <a:r>
              <a:rPr lang="en-US" dirty="0" smtClean="0"/>
              <a:t>Viceroys were appointed to oversee each area</a:t>
            </a:r>
          </a:p>
          <a:p>
            <a:r>
              <a:rPr lang="en-US" dirty="0" smtClean="0"/>
              <a:t>The Catholic Church</a:t>
            </a:r>
          </a:p>
          <a:p>
            <a:pPr lvl="1"/>
            <a:r>
              <a:rPr lang="en-US" dirty="0" smtClean="0"/>
              <a:t>Strove to convert all Native Americans</a:t>
            </a:r>
          </a:p>
          <a:p>
            <a:pPr lvl="1"/>
            <a:r>
              <a:rPr lang="en-US" dirty="0" smtClean="0"/>
              <a:t>The church was very powerful in the Americas</a:t>
            </a:r>
          </a:p>
          <a:p>
            <a:pPr lvl="1"/>
            <a:r>
              <a:rPr lang="en-US" dirty="0" smtClean="0"/>
              <a:t>Built missions</a:t>
            </a:r>
            <a:endParaRPr lang="en-US" dirty="0"/>
          </a:p>
        </p:txBody>
      </p:sp>
      <p:pic>
        <p:nvPicPr>
          <p:cNvPr id="2050" name="Picture 2" descr="http://www.wedinsb.com/locations/images/mission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268" y="2362200"/>
            <a:ext cx="2788732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Spanish Colonies in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Economy</a:t>
            </a:r>
          </a:p>
          <a:p>
            <a:pPr lvl="1"/>
            <a:r>
              <a:rPr lang="en-US" smtClean="0"/>
              <a:t>Spanish colonists </a:t>
            </a:r>
            <a:r>
              <a:rPr lang="en-US" dirty="0" smtClean="0"/>
              <a:t>could only trade with Spain</a:t>
            </a:r>
          </a:p>
          <a:p>
            <a:pPr lvl="2"/>
            <a:r>
              <a:rPr lang="en-US" dirty="0" smtClean="0"/>
              <a:t>Silver</a:t>
            </a:r>
          </a:p>
          <a:p>
            <a:pPr lvl="2"/>
            <a:r>
              <a:rPr lang="en-US" dirty="0" smtClean="0"/>
              <a:t>Gold</a:t>
            </a:r>
          </a:p>
          <a:p>
            <a:pPr lvl="2"/>
            <a:r>
              <a:rPr lang="en-US" dirty="0" smtClean="0"/>
              <a:t>Sugar</a:t>
            </a:r>
          </a:p>
          <a:p>
            <a:pPr lvl="1"/>
            <a:r>
              <a:rPr lang="en-US" dirty="0" err="1" smtClean="0"/>
              <a:t>Encomienda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Native Americans were forced to work for the Spanish</a:t>
            </a:r>
          </a:p>
          <a:p>
            <a:pPr lvl="1"/>
            <a:r>
              <a:rPr lang="en-US" dirty="0" smtClean="0"/>
              <a:t>Workers from Africa brought to the Americas</a:t>
            </a:r>
          </a:p>
          <a:p>
            <a:pPr lvl="2"/>
            <a:r>
              <a:rPr lang="en-US" dirty="0" smtClean="0"/>
              <a:t>Due to shortage of workers</a:t>
            </a:r>
          </a:p>
          <a:p>
            <a:pPr lvl="2"/>
            <a:r>
              <a:rPr lang="en-US" dirty="0" smtClean="0"/>
              <a:t>They were also immune to tropical diseases and were skilled workers</a:t>
            </a:r>
            <a:endParaRPr lang="en-US" dirty="0"/>
          </a:p>
        </p:txBody>
      </p:sp>
      <p:pic>
        <p:nvPicPr>
          <p:cNvPr id="44034" name="Picture 2" descr="http://www.dkimages.com/discover/previews/837/5111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981202"/>
            <a:ext cx="2971800" cy="18565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Spanish Colonies in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5867400"/>
          </a:xfrm>
        </p:spPr>
        <p:txBody>
          <a:bodyPr/>
          <a:lstStyle/>
          <a:p>
            <a:r>
              <a:rPr lang="en-US" dirty="0" smtClean="0"/>
              <a:t>Portugal creates colonies in Brazil</a:t>
            </a:r>
          </a:p>
          <a:p>
            <a:r>
              <a:rPr lang="en-US" dirty="0" smtClean="0"/>
              <a:t>Spain becomes the most powerful nation in Europe</a:t>
            </a:r>
          </a:p>
          <a:p>
            <a:pPr lvl="1"/>
            <a:r>
              <a:rPr lang="en-US" dirty="0" smtClean="0"/>
              <a:t>Many resent their power</a:t>
            </a:r>
          </a:p>
          <a:p>
            <a:pPr lvl="2"/>
            <a:r>
              <a:rPr lang="en-US" dirty="0" smtClean="0"/>
              <a:t>Dutch</a:t>
            </a:r>
          </a:p>
          <a:p>
            <a:pPr lvl="2"/>
            <a:r>
              <a:rPr lang="en-US" dirty="0" smtClean="0"/>
              <a:t>French</a:t>
            </a:r>
          </a:p>
          <a:p>
            <a:pPr lvl="2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Pirates prayed on the Spanish ships</a:t>
            </a:r>
          </a:p>
          <a:p>
            <a:pPr lvl="1"/>
            <a:r>
              <a:rPr lang="en-US" dirty="0" smtClean="0"/>
              <a:t>Francis Drake</a:t>
            </a:r>
          </a:p>
          <a:p>
            <a:pPr lvl="2"/>
            <a:r>
              <a:rPr lang="en-US" dirty="0" smtClean="0"/>
              <a:t>Knighted by Queen Elizabeth for his pirating and seizure of port cities</a:t>
            </a:r>
            <a:endParaRPr lang="en-US" dirty="0"/>
          </a:p>
        </p:txBody>
      </p:sp>
      <p:pic>
        <p:nvPicPr>
          <p:cNvPr id="45058" name="Picture 2" descr="http://cache.eb.com/eb/image?id=84670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57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Struggles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96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French</a:t>
            </a:r>
          </a:p>
          <a:p>
            <a:pPr lvl="1"/>
            <a:r>
              <a:rPr lang="en-US" dirty="0" smtClean="0"/>
              <a:t>New France (Canada)</a:t>
            </a:r>
          </a:p>
          <a:p>
            <a:pPr lvl="1"/>
            <a:r>
              <a:rPr lang="en-US" dirty="0" smtClean="0"/>
              <a:t>Wanted to spread Christianity</a:t>
            </a:r>
          </a:p>
          <a:p>
            <a:pPr lvl="1"/>
            <a:r>
              <a:rPr lang="en-US" dirty="0" smtClean="0"/>
              <a:t>Trade Fur</a:t>
            </a:r>
          </a:p>
          <a:p>
            <a:pPr lvl="1"/>
            <a:r>
              <a:rPr lang="en-US" dirty="0" smtClean="0"/>
              <a:t>Accepted and adapted to Native American way of life</a:t>
            </a:r>
          </a:p>
          <a:p>
            <a:r>
              <a:rPr lang="en-US" dirty="0" smtClean="0"/>
              <a:t>The English</a:t>
            </a:r>
          </a:p>
          <a:p>
            <a:pPr lvl="1"/>
            <a:r>
              <a:rPr lang="en-US" dirty="0" smtClean="0"/>
              <a:t>Jamestown 1607 – First successful English colony</a:t>
            </a:r>
          </a:p>
          <a:p>
            <a:pPr lvl="1"/>
            <a:r>
              <a:rPr lang="en-US" dirty="0" smtClean="0"/>
              <a:t>Exported tobacco</a:t>
            </a:r>
          </a:p>
          <a:p>
            <a:pPr lvl="1"/>
            <a:r>
              <a:rPr lang="en-US" dirty="0" smtClean="0"/>
              <a:t>1620 - Pilgrims sought religious freedom</a:t>
            </a:r>
            <a:endParaRPr lang="en-US" dirty="0"/>
          </a:p>
        </p:txBody>
      </p:sp>
      <p:pic>
        <p:nvPicPr>
          <p:cNvPr id="46082" name="Picture 2" descr="http://cache.eb.com/eb/image?id=91554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625" y="2209800"/>
            <a:ext cx="33363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Struggles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477000" cy="5867400"/>
          </a:xfrm>
        </p:spPr>
        <p:txBody>
          <a:bodyPr/>
          <a:lstStyle/>
          <a:p>
            <a:r>
              <a:rPr lang="en-US" dirty="0" smtClean="0"/>
              <a:t>13 colonies develop</a:t>
            </a:r>
          </a:p>
          <a:p>
            <a:pPr lvl="1"/>
            <a:r>
              <a:rPr lang="en-US" dirty="0" smtClean="0"/>
              <a:t>Needed workers to work the land</a:t>
            </a:r>
          </a:p>
          <a:p>
            <a:pPr lvl="2"/>
            <a:r>
              <a:rPr lang="en-US" dirty="0" smtClean="0"/>
              <a:t>Brought slaves from Africa</a:t>
            </a:r>
          </a:p>
          <a:p>
            <a:r>
              <a:rPr lang="en-US" dirty="0" smtClean="0"/>
              <a:t>British/French Rivalry</a:t>
            </a:r>
          </a:p>
          <a:p>
            <a:pPr lvl="1"/>
            <a:r>
              <a:rPr lang="en-US" dirty="0" smtClean="0"/>
              <a:t>Clashed in Europe and in North America</a:t>
            </a:r>
          </a:p>
          <a:p>
            <a:pPr lvl="1"/>
            <a:r>
              <a:rPr lang="en-US" dirty="0" smtClean="0"/>
              <a:t>French and Indian War</a:t>
            </a:r>
          </a:p>
          <a:p>
            <a:pPr lvl="2"/>
            <a:r>
              <a:rPr lang="en-US" dirty="0" smtClean="0"/>
              <a:t>Also known as the Seven Years’ War</a:t>
            </a:r>
          </a:p>
          <a:p>
            <a:pPr lvl="2"/>
            <a:r>
              <a:rPr lang="en-US" dirty="0" smtClean="0"/>
              <a:t>British win with the signing of the Treaty of Paris</a:t>
            </a:r>
            <a:endParaRPr lang="en-US" dirty="0"/>
          </a:p>
        </p:txBody>
      </p:sp>
      <p:pic>
        <p:nvPicPr>
          <p:cNvPr id="47108" name="Picture 4" descr="http://www.bkmarcus.com/blog/images/holiday/1620-Pilgrim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2165908"/>
            <a:ext cx="3733800" cy="232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orldatlas.com/webimage/countrys/namerica/usstates/colon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81" y="609600"/>
            <a:ext cx="902081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Struggles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248400" cy="5867400"/>
          </a:xfrm>
        </p:spPr>
        <p:txBody>
          <a:bodyPr/>
          <a:lstStyle/>
          <a:p>
            <a:r>
              <a:rPr lang="en-US" dirty="0" smtClean="0"/>
              <a:t>Impact on Native Americans</a:t>
            </a:r>
          </a:p>
          <a:p>
            <a:pPr lvl="1"/>
            <a:r>
              <a:rPr lang="en-US" dirty="0" smtClean="0"/>
              <a:t>War and Disease</a:t>
            </a:r>
          </a:p>
          <a:p>
            <a:pPr lvl="2"/>
            <a:r>
              <a:rPr lang="en-US" dirty="0" smtClean="0"/>
              <a:t>Decimated 90% of the population</a:t>
            </a:r>
          </a:p>
          <a:p>
            <a:pPr lvl="1"/>
            <a:r>
              <a:rPr lang="en-US" dirty="0" smtClean="0"/>
              <a:t>Move West</a:t>
            </a:r>
          </a:p>
          <a:p>
            <a:pPr lvl="2"/>
            <a:r>
              <a:rPr lang="en-US" dirty="0" smtClean="0"/>
              <a:t>Native Americans were forced to the Pacific Ocean and then onto Reservations</a:t>
            </a:r>
            <a:endParaRPr lang="en-US" dirty="0"/>
          </a:p>
        </p:txBody>
      </p:sp>
      <p:pic>
        <p:nvPicPr>
          <p:cNvPr id="48130" name="Picture 2" descr="http://www.legendsofamerica.com/photos-nativeamerican/WoundedKneeMasac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578" y="3733800"/>
            <a:ext cx="423142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Triangular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019800" cy="5867400"/>
          </a:xfrm>
        </p:spPr>
        <p:txBody>
          <a:bodyPr/>
          <a:lstStyle/>
          <a:p>
            <a:r>
              <a:rPr lang="en-US" dirty="0" smtClean="0"/>
              <a:t>Begins in the 1500’s</a:t>
            </a:r>
          </a:p>
          <a:p>
            <a:r>
              <a:rPr lang="en-US" dirty="0" smtClean="0"/>
              <a:t>Huge Profitable business</a:t>
            </a:r>
          </a:p>
          <a:p>
            <a:r>
              <a:rPr lang="en-US" dirty="0" smtClean="0"/>
              <a:t>Triangular Trade</a:t>
            </a:r>
          </a:p>
          <a:p>
            <a:pPr lvl="1"/>
            <a:r>
              <a:rPr lang="en-US" dirty="0" smtClean="0"/>
              <a:t>Europe to Africa – goods</a:t>
            </a:r>
          </a:p>
          <a:p>
            <a:pPr lvl="1"/>
            <a:r>
              <a:rPr lang="en-US" dirty="0" smtClean="0"/>
              <a:t>Africa to North America – Slaves</a:t>
            </a:r>
          </a:p>
          <a:p>
            <a:pPr lvl="1"/>
            <a:r>
              <a:rPr lang="en-US" dirty="0" smtClean="0"/>
              <a:t>North America to Europe – Tobacco and other goods</a:t>
            </a:r>
          </a:p>
          <a:p>
            <a:r>
              <a:rPr lang="en-US" dirty="0" smtClean="0"/>
              <a:t>Slaves were shipped in horrible conditions</a:t>
            </a:r>
          </a:p>
          <a:p>
            <a:pPr lvl="1"/>
            <a:r>
              <a:rPr lang="en-US" dirty="0" smtClean="0"/>
              <a:t>50% casualty rate</a:t>
            </a:r>
          </a:p>
          <a:p>
            <a:endParaRPr lang="en-US" dirty="0"/>
          </a:p>
        </p:txBody>
      </p:sp>
      <p:pic>
        <p:nvPicPr>
          <p:cNvPr id="51202" name="Picture 2" descr="http://hitchcock.itc.virginia.edu/SlaveTrade/collection/large/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9873" y="1524000"/>
            <a:ext cx="353412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courses.wcupa.edu/jones/his311/maps/slave-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The Search for 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96000" cy="5943600"/>
          </a:xfrm>
        </p:spPr>
        <p:txBody>
          <a:bodyPr/>
          <a:lstStyle/>
          <a:p>
            <a:r>
              <a:rPr lang="en-US" dirty="0" smtClean="0"/>
              <a:t>Portugal Sails Eastward</a:t>
            </a:r>
          </a:p>
          <a:p>
            <a:pPr lvl="1"/>
            <a:r>
              <a:rPr lang="en-US" dirty="0" smtClean="0"/>
              <a:t>Prince Henry or Henry the Navigator</a:t>
            </a:r>
          </a:p>
          <a:p>
            <a:pPr lvl="2"/>
            <a:r>
              <a:rPr lang="en-US" dirty="0" smtClean="0"/>
              <a:t>Wanted to gain wealth for Portugal and spread Christianity</a:t>
            </a:r>
          </a:p>
          <a:p>
            <a:pPr lvl="1"/>
            <a:r>
              <a:rPr lang="en-US" dirty="0" smtClean="0"/>
              <a:t>On to India – 10 month voyage</a:t>
            </a:r>
          </a:p>
          <a:p>
            <a:pPr lvl="2"/>
            <a:r>
              <a:rPr lang="en-US" dirty="0" smtClean="0"/>
              <a:t>Troubles at sea – hunger, thirst and scurvy</a:t>
            </a:r>
          </a:p>
          <a:p>
            <a:pPr lvl="2"/>
            <a:r>
              <a:rPr lang="en-US" dirty="0" smtClean="0"/>
              <a:t>Trading with India very profitable – took a long time</a:t>
            </a:r>
          </a:p>
          <a:p>
            <a:pPr lvl="2"/>
            <a:r>
              <a:rPr lang="en-US" dirty="0" smtClean="0"/>
              <a:t>A shortcut was needed</a:t>
            </a:r>
          </a:p>
        </p:txBody>
      </p:sp>
      <p:pic>
        <p:nvPicPr>
          <p:cNvPr id="17410" name="Picture 2" descr="http://cache.eb.com/eb/image?id=1194&amp;rendTypeId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116" y="0"/>
            <a:ext cx="2193883" cy="3124200"/>
          </a:xfrm>
          <a:prstGeom prst="rect">
            <a:avLst/>
          </a:prstGeom>
          <a:noFill/>
        </p:spPr>
      </p:pic>
      <p:pic>
        <p:nvPicPr>
          <p:cNvPr id="17412" name="Picture 4" descr="http://phoenity.com/diseases/images/scurvy_corkscrew_hai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3352800"/>
            <a:ext cx="2152650" cy="2914650"/>
          </a:xfrm>
          <a:prstGeom prst="rect">
            <a:avLst/>
          </a:prstGeom>
          <a:noFill/>
        </p:spPr>
      </p:pic>
      <p:pic>
        <p:nvPicPr>
          <p:cNvPr id="17414" name="Picture 6" descr="http://www.athropolis.com/arctic-facts/misc/scur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975412"/>
            <a:ext cx="2286000" cy="18825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Triangular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553200" cy="5943600"/>
          </a:xfrm>
        </p:spPr>
        <p:txBody>
          <a:bodyPr/>
          <a:lstStyle/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80,000 slaves shipped to the America’s per year by the 1780’s</a:t>
            </a:r>
          </a:p>
          <a:p>
            <a:pPr lvl="1"/>
            <a:r>
              <a:rPr lang="en-US" dirty="0" smtClean="0"/>
              <a:t>Some African tribes were so depleted they ceased to exist</a:t>
            </a:r>
          </a:p>
          <a:p>
            <a:pPr lvl="1"/>
            <a:r>
              <a:rPr lang="en-US" dirty="0" smtClean="0"/>
              <a:t>Other nations in Africa depended on the Slave trade</a:t>
            </a:r>
          </a:p>
          <a:p>
            <a:pPr lvl="2"/>
            <a:r>
              <a:rPr lang="en-US" dirty="0" smtClean="0"/>
              <a:t>They fought wars in order to capture slaves to sell</a:t>
            </a:r>
            <a:endParaRPr lang="en-US" dirty="0"/>
          </a:p>
        </p:txBody>
      </p:sp>
      <p:pic>
        <p:nvPicPr>
          <p:cNvPr id="52226" name="Picture 2" descr="http://www.mersey-gateway.org/upload/img_400/A006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2097" y="3200400"/>
            <a:ext cx="299190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Battles for Power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629400" cy="5867400"/>
          </a:xfrm>
        </p:spPr>
        <p:txBody>
          <a:bodyPr/>
          <a:lstStyle/>
          <a:p>
            <a:r>
              <a:rPr lang="en-US" dirty="0" smtClean="0"/>
              <a:t>Dutch settle in South Africa</a:t>
            </a:r>
          </a:p>
          <a:p>
            <a:pPr lvl="1"/>
            <a:r>
              <a:rPr lang="en-US" dirty="0" smtClean="0"/>
              <a:t>Cape Town</a:t>
            </a:r>
          </a:p>
          <a:p>
            <a:r>
              <a:rPr lang="en-US" dirty="0" err="1" smtClean="0"/>
              <a:t>Shaka</a:t>
            </a:r>
            <a:r>
              <a:rPr lang="en-US" dirty="0" smtClean="0"/>
              <a:t> Zulu</a:t>
            </a:r>
          </a:p>
          <a:p>
            <a:pPr lvl="1"/>
            <a:r>
              <a:rPr lang="en-US" dirty="0" smtClean="0"/>
              <a:t>Defeated or united tribes around Africa and created a Zulu kingdom</a:t>
            </a:r>
          </a:p>
          <a:p>
            <a:pPr lvl="1"/>
            <a:r>
              <a:rPr lang="en-US" dirty="0" smtClean="0"/>
              <a:t>Ruthless war leader</a:t>
            </a:r>
          </a:p>
          <a:p>
            <a:pPr lvl="1"/>
            <a:r>
              <a:rPr lang="en-US" dirty="0" smtClean="0"/>
              <a:t>Faced his demise when he faced the well armed Dutch and British of South Africa</a:t>
            </a:r>
            <a:endParaRPr lang="en-US" dirty="0"/>
          </a:p>
        </p:txBody>
      </p:sp>
      <p:pic>
        <p:nvPicPr>
          <p:cNvPr id="53250" name="Picture 2" descr="http://homepage.eircom.net/~frankhand/images/s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006" y="3200400"/>
            <a:ext cx="269199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Changes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19800" cy="5943600"/>
          </a:xfrm>
        </p:spPr>
        <p:txBody>
          <a:bodyPr/>
          <a:lstStyle/>
          <a:p>
            <a:r>
              <a:rPr lang="en-US" dirty="0" smtClean="0"/>
              <a:t>New Foods available</a:t>
            </a:r>
          </a:p>
          <a:p>
            <a:pPr lvl="1"/>
            <a:r>
              <a:rPr lang="en-US" dirty="0" smtClean="0"/>
              <a:t>Tomatoes, pumpkins, peppers, corn, potatoes</a:t>
            </a:r>
          </a:p>
          <a:p>
            <a:r>
              <a:rPr lang="en-US" dirty="0" smtClean="0"/>
              <a:t>New foods led to population growth</a:t>
            </a:r>
          </a:p>
          <a:p>
            <a:r>
              <a:rPr lang="en-US" dirty="0" smtClean="0"/>
              <a:t>Commercial Revolution</a:t>
            </a:r>
          </a:p>
          <a:p>
            <a:pPr lvl="1"/>
            <a:r>
              <a:rPr lang="en-US" dirty="0" smtClean="0"/>
              <a:t>Inflation was hurting Europe’s economy</a:t>
            </a:r>
          </a:p>
          <a:p>
            <a:pPr lvl="1"/>
            <a:r>
              <a:rPr lang="en-US" dirty="0" smtClean="0"/>
              <a:t>Push for capitalism</a:t>
            </a:r>
          </a:p>
          <a:p>
            <a:pPr lvl="1"/>
            <a:r>
              <a:rPr lang="en-US" dirty="0" smtClean="0"/>
              <a:t>Mercantilism</a:t>
            </a:r>
          </a:p>
          <a:p>
            <a:pPr lvl="2"/>
            <a:r>
              <a:rPr lang="en-US" dirty="0" smtClean="0"/>
              <a:t>A successful nation must export more goods than they import</a:t>
            </a:r>
          </a:p>
        </p:txBody>
      </p:sp>
      <p:pic>
        <p:nvPicPr>
          <p:cNvPr id="54274" name="Picture 2" descr="http://www.worldcommunitycookbook.org/season/guide/photos/co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90600"/>
            <a:ext cx="3429000" cy="2857500"/>
          </a:xfrm>
          <a:prstGeom prst="rect">
            <a:avLst/>
          </a:prstGeom>
          <a:noFill/>
        </p:spPr>
      </p:pic>
      <p:pic>
        <p:nvPicPr>
          <p:cNvPr id="54276" name="Picture 4" descr="http://www.all-creatures.org/recipes/images/i-potatoes-w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88827"/>
            <a:ext cx="3124199" cy="266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Changes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5943600"/>
          </a:xfrm>
        </p:spPr>
        <p:txBody>
          <a:bodyPr/>
          <a:lstStyle/>
          <a:p>
            <a:r>
              <a:rPr lang="en-US" dirty="0" smtClean="0"/>
              <a:t>Colonies were expected to trade only with Europe</a:t>
            </a:r>
          </a:p>
          <a:p>
            <a:r>
              <a:rPr lang="en-US" dirty="0" smtClean="0"/>
              <a:t>Strict laws were passed to make sure the colonies only supported their parent countries</a:t>
            </a:r>
          </a:p>
          <a:p>
            <a:r>
              <a:rPr lang="en-US" dirty="0" smtClean="0"/>
              <a:t>Europe’s wealth grows</a:t>
            </a:r>
          </a:p>
          <a:p>
            <a:r>
              <a:rPr lang="en-US" dirty="0" smtClean="0"/>
              <a:t>Colonies become angry with Europe</a:t>
            </a:r>
            <a:endParaRPr lang="en-US" dirty="0"/>
          </a:p>
        </p:txBody>
      </p:sp>
      <p:pic>
        <p:nvPicPr>
          <p:cNvPr id="55298" name="Picture 2" descr="http://www.universalhub.com/images/pd-brits2006-03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19200"/>
            <a:ext cx="406717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Map 4-2. Distribution of dengue, Eastern Hemisp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Search for 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172200" cy="6019800"/>
          </a:xfrm>
        </p:spPr>
        <p:txBody>
          <a:bodyPr/>
          <a:lstStyle/>
          <a:p>
            <a:r>
              <a:rPr lang="en-US" dirty="0" smtClean="0"/>
              <a:t>Columbus Sails to the West</a:t>
            </a:r>
          </a:p>
          <a:p>
            <a:pPr lvl="1"/>
            <a:r>
              <a:rPr lang="en-US" dirty="0" smtClean="0"/>
              <a:t>Italian explorer</a:t>
            </a:r>
          </a:p>
          <a:p>
            <a:pPr lvl="1"/>
            <a:r>
              <a:rPr lang="en-US" dirty="0" smtClean="0"/>
              <a:t>Wanted Portugal’s support to sail west – shortcut to India</a:t>
            </a:r>
          </a:p>
          <a:p>
            <a:pPr lvl="1"/>
            <a:r>
              <a:rPr lang="en-US" dirty="0" smtClean="0"/>
              <a:t>Most educated people knew the earth was a sphere, but others feared Columbus would fall off the edge of the earth</a:t>
            </a:r>
          </a:p>
          <a:p>
            <a:pPr lvl="1"/>
            <a:r>
              <a:rPr lang="en-US" dirty="0" smtClean="0"/>
              <a:t>Columbus made two errors</a:t>
            </a:r>
          </a:p>
          <a:p>
            <a:pPr lvl="2"/>
            <a:r>
              <a:rPr lang="en-US" dirty="0" smtClean="0"/>
              <a:t>Underestimated the size of the earth</a:t>
            </a:r>
          </a:p>
          <a:p>
            <a:pPr lvl="2"/>
            <a:r>
              <a:rPr lang="en-US" dirty="0" smtClean="0"/>
              <a:t>Two continents in the way</a:t>
            </a:r>
            <a:endParaRPr lang="en-US" dirty="0"/>
          </a:p>
        </p:txBody>
      </p:sp>
      <p:pic>
        <p:nvPicPr>
          <p:cNvPr id="20482" name="Picture 2" descr="http://thedesired.net/wp-content/uploads/2006/11/flateartsoci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914400"/>
            <a:ext cx="2857500" cy="3105150"/>
          </a:xfrm>
          <a:prstGeom prst="rect">
            <a:avLst/>
          </a:prstGeom>
          <a:noFill/>
        </p:spPr>
      </p:pic>
      <p:pic>
        <p:nvPicPr>
          <p:cNvPr id="20484" name="Picture 4" descr="http://mr_sedivy.tripod.com/world/ccolum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17" y="4648201"/>
            <a:ext cx="3347583" cy="2209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summum.kids.us/images/gif/world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927495" cy="54864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Search for 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943600" cy="5943600"/>
          </a:xfrm>
        </p:spPr>
        <p:txBody>
          <a:bodyPr/>
          <a:lstStyle/>
          <a:p>
            <a:r>
              <a:rPr lang="en-US" dirty="0" smtClean="0"/>
              <a:t>Voyages of Columbus</a:t>
            </a:r>
          </a:p>
          <a:p>
            <a:pPr lvl="1"/>
            <a:r>
              <a:rPr lang="en-US" dirty="0" smtClean="0"/>
              <a:t>Portugal refuses to help Columbus</a:t>
            </a:r>
          </a:p>
          <a:p>
            <a:pPr lvl="1"/>
            <a:r>
              <a:rPr lang="en-US" dirty="0" smtClean="0"/>
              <a:t>Spain provides support</a:t>
            </a:r>
          </a:p>
          <a:p>
            <a:pPr lvl="1"/>
            <a:r>
              <a:rPr lang="en-US" dirty="0" smtClean="0"/>
              <a:t>1492 – Nina, </a:t>
            </a:r>
            <a:r>
              <a:rPr lang="en-US" dirty="0" err="1" smtClean="0"/>
              <a:t>Pinta</a:t>
            </a:r>
            <a:r>
              <a:rPr lang="en-US" dirty="0" smtClean="0"/>
              <a:t> &amp; Santa Maria set sail</a:t>
            </a:r>
          </a:p>
          <a:p>
            <a:pPr lvl="1"/>
            <a:r>
              <a:rPr lang="en-US" dirty="0" smtClean="0"/>
              <a:t>Columbus explores the Caribbean for several months</a:t>
            </a:r>
          </a:p>
          <a:p>
            <a:pPr lvl="2"/>
            <a:r>
              <a:rPr lang="en-US" dirty="0" smtClean="0"/>
              <a:t>He thought he had discovered a shortcut to India</a:t>
            </a:r>
          </a:p>
          <a:p>
            <a:pPr lvl="2"/>
            <a:r>
              <a:rPr lang="en-US" dirty="0" smtClean="0"/>
              <a:t>He actually discovered the Americas</a:t>
            </a:r>
          </a:p>
          <a:p>
            <a:pPr lvl="2"/>
            <a:r>
              <a:rPr lang="en-US" dirty="0" smtClean="0"/>
              <a:t>In 1507 a German cartographer names these new continents “America” after </a:t>
            </a:r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  <a:endParaRPr lang="en-US" dirty="0"/>
          </a:p>
        </p:txBody>
      </p:sp>
      <p:pic>
        <p:nvPicPr>
          <p:cNvPr id="23554" name="Picture 2" descr="http://cache.eb.com/eb/image?id=4920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1600200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s.encarta.msn.com/xrefmedia/aencmed/targets/maps/mhi/T010103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593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Columbus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ctr"/>
            <a:r>
              <a:rPr lang="en-US" sz="7200" dirty="0" smtClean="0"/>
              <a:t>Get into groups of 4 in order to discuss the Columbus reading.  Be prepared to discuss as a class.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1053</Words>
  <Application>Microsoft Macintosh PowerPoint</Application>
  <PresentationFormat>On-screen Show (4:3)</PresentationFormat>
  <Paragraphs>191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Arial</vt:lpstr>
      <vt:lpstr>Office Theme</vt:lpstr>
      <vt:lpstr>The Age of Exploration</vt:lpstr>
      <vt:lpstr>The Search for Spices</vt:lpstr>
      <vt:lpstr>The Search for Spices</vt:lpstr>
      <vt:lpstr>PowerPoint Presentation</vt:lpstr>
      <vt:lpstr>The Search for Spices</vt:lpstr>
      <vt:lpstr>PowerPoint Presentation</vt:lpstr>
      <vt:lpstr>The Search for Spices</vt:lpstr>
      <vt:lpstr>PowerPoint Presentation</vt:lpstr>
      <vt:lpstr>Columbus Reading</vt:lpstr>
      <vt:lpstr>The Search for Spices</vt:lpstr>
      <vt:lpstr>Magellan Reading</vt:lpstr>
      <vt:lpstr>Asian Trade</vt:lpstr>
      <vt:lpstr>Asian Trade</vt:lpstr>
      <vt:lpstr>Portugal’s Empire</vt:lpstr>
      <vt:lpstr>Asian Trade</vt:lpstr>
      <vt:lpstr>The America’s</vt:lpstr>
      <vt:lpstr>Spaniards vs. Aztecs</vt:lpstr>
      <vt:lpstr>Spain’s Empire</vt:lpstr>
      <vt:lpstr>Reasons for Spanish Victory</vt:lpstr>
      <vt:lpstr>Spain’s Empire</vt:lpstr>
      <vt:lpstr>Spanish Colonies in the Americas</vt:lpstr>
      <vt:lpstr>Spanish Colonies in the Americas</vt:lpstr>
      <vt:lpstr>Spanish Colonies in the Americas</vt:lpstr>
      <vt:lpstr>Struggles in North America</vt:lpstr>
      <vt:lpstr>Struggles in North America</vt:lpstr>
      <vt:lpstr>PowerPoint Presentation</vt:lpstr>
      <vt:lpstr>Struggles in North America</vt:lpstr>
      <vt:lpstr>Triangular Slave Trade</vt:lpstr>
      <vt:lpstr>PowerPoint Presentation</vt:lpstr>
      <vt:lpstr>Triangular Slave Trade</vt:lpstr>
      <vt:lpstr>Battles for Power in South Africa</vt:lpstr>
      <vt:lpstr>Changes in Europe</vt:lpstr>
      <vt:lpstr>Changes in Europe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Donald Cook</dc:creator>
  <cp:lastModifiedBy>Microsoft Office User</cp:lastModifiedBy>
  <cp:revision>96</cp:revision>
  <dcterms:created xsi:type="dcterms:W3CDTF">2009-10-20T15:17:05Z</dcterms:created>
  <dcterms:modified xsi:type="dcterms:W3CDTF">2016-09-21T19:20:06Z</dcterms:modified>
</cp:coreProperties>
</file>